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5" r:id="rId4"/>
    <p:sldId id="263" r:id="rId5"/>
    <p:sldId id="269" r:id="rId6"/>
    <p:sldId id="258" r:id="rId7"/>
    <p:sldId id="259" r:id="rId8"/>
    <p:sldId id="264" r:id="rId9"/>
    <p:sldId id="260" r:id="rId10"/>
    <p:sldId id="261" r:id="rId11"/>
    <p:sldId id="287" r:id="rId12"/>
    <p:sldId id="288" r:id="rId13"/>
    <p:sldId id="276" r:id="rId14"/>
    <p:sldId id="289" r:id="rId15"/>
    <p:sldId id="290" r:id="rId16"/>
    <p:sldId id="291" r:id="rId17"/>
    <p:sldId id="292" r:id="rId18"/>
    <p:sldId id="262" r:id="rId19"/>
    <p:sldId id="267" r:id="rId20"/>
    <p:sldId id="284" r:id="rId21"/>
    <p:sldId id="274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70" r:id="rId30"/>
    <p:sldId id="285" r:id="rId31"/>
    <p:sldId id="273" r:id="rId32"/>
    <p:sldId id="27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65"/>
  </p:normalViewPr>
  <p:slideViewPr>
    <p:cSldViewPr snapToGrid="0">
      <p:cViewPr varScale="1">
        <p:scale>
          <a:sx n="68" d="100"/>
          <a:sy n="68" d="100"/>
        </p:scale>
        <p:origin x="24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6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0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3587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3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716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0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4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8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5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4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5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1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5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6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sous-marin, eau, embarcation, transport&#10;&#10;Description générée automatiquement">
            <a:extLst>
              <a:ext uri="{FF2B5EF4-FFF2-40B4-BE49-F238E27FC236}">
                <a16:creationId xmlns:a16="http://schemas.microsoft.com/office/drawing/2014/main" id="{B1183EB9-A39D-2C0B-5275-738197FA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1" y="-123914"/>
            <a:ext cx="12199471" cy="6981914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0AF675CA-A983-3F44-CC3C-98C941877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053" y="6023200"/>
            <a:ext cx="7380071" cy="4431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fr-FR" sz="2000" b="1">
                <a:solidFill>
                  <a:schemeClr val="tx1"/>
                </a:solidFill>
              </a:rPr>
              <a:t>Mattéo BONAVITA, Ivan CROS, Clément </a:t>
            </a:r>
            <a:r>
              <a:rPr lang="fr-FR" sz="2000" b="1" err="1">
                <a:solidFill>
                  <a:schemeClr val="tx1"/>
                </a:solidFill>
              </a:rPr>
              <a:t>Maynadier</a:t>
            </a:r>
            <a:endParaRPr lang="fr-FR" sz="2000" b="1">
              <a:solidFill>
                <a:schemeClr val="tx1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89F9976A-7164-261F-69B1-8B31B9CEBB69}"/>
              </a:ext>
            </a:extLst>
          </p:cNvPr>
          <p:cNvSpPr txBox="1">
            <a:spLocks/>
          </p:cNvSpPr>
          <p:nvPr/>
        </p:nvSpPr>
        <p:spPr>
          <a:xfrm>
            <a:off x="-2941" y="182756"/>
            <a:ext cx="11486954" cy="819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>
                <a:solidFill>
                  <a:schemeClr val="tx1"/>
                </a:solidFill>
                <a:latin typeface="Aptos"/>
              </a:rPr>
              <a:t>Projet I62</a:t>
            </a:r>
            <a:endParaRPr lang="fr-FR" sz="4400">
              <a:solidFill>
                <a:schemeClr val="tx1"/>
              </a:solidFill>
            </a:endParaRP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B20AB73-6BAA-D8EB-EE01-88B9C799FEE2}"/>
              </a:ext>
            </a:extLst>
          </p:cNvPr>
          <p:cNvSpPr txBox="1">
            <a:spLocks/>
          </p:cNvSpPr>
          <p:nvPr/>
        </p:nvSpPr>
        <p:spPr>
          <a:xfrm>
            <a:off x="105215" y="711486"/>
            <a:ext cx="12199472" cy="819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>
                <a:solidFill>
                  <a:schemeClr val="tx1"/>
                </a:solidFill>
                <a:latin typeface="Aptos"/>
              </a:rPr>
              <a:t>Simulateur de drone</a:t>
            </a:r>
            <a:r>
              <a:rPr lang="fr-FR" sz="2800" b="1">
                <a:solidFill>
                  <a:schemeClr val="tx1"/>
                </a:solidFill>
                <a:latin typeface="Aptos"/>
              </a:rPr>
              <a:t>	</a:t>
            </a:r>
            <a:r>
              <a:rPr lang="fr-FR" sz="4400" b="1">
                <a:solidFill>
                  <a:schemeClr val="tx1"/>
                </a:solidFill>
              </a:rPr>
              <a:t>	</a:t>
            </a:r>
            <a:endParaRPr lang="fr-FR" sz="4400">
              <a:solidFill>
                <a:schemeClr val="tx1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FDB9C23-2ED9-A4B7-6834-2187E50BB849}"/>
              </a:ext>
            </a:extLst>
          </p:cNvPr>
          <p:cNvSpPr txBox="1">
            <a:spLocks/>
          </p:cNvSpPr>
          <p:nvPr/>
        </p:nvSpPr>
        <p:spPr>
          <a:xfrm>
            <a:off x="2324876" y="6023200"/>
            <a:ext cx="7380071" cy="1304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>
                <a:solidFill>
                  <a:schemeClr val="tx1"/>
                </a:solidFill>
              </a:rPr>
              <a:t>Université de Toulon</a:t>
            </a:r>
          </a:p>
        </p:txBody>
      </p:sp>
    </p:spTree>
    <p:extLst>
      <p:ext uri="{BB962C8B-B14F-4D97-AF65-F5344CB8AC3E}">
        <p14:creationId xmlns:p14="http://schemas.microsoft.com/office/powerpoint/2010/main" val="165423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9329"/>
            <a:ext cx="121840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Architecture du programme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package niveau 1 (L1)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723AB4-9F14-F3D0-15B2-89F8F862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04" y="1843475"/>
            <a:ext cx="7131516" cy="31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23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séquence Serveur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FFD77D-454F-4185-7649-89DC0006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61" y="1112404"/>
            <a:ext cx="8747760" cy="54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087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séquence Serveur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D4DB67-545D-9206-FC88-EEC3A1C8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80" y="1169385"/>
            <a:ext cx="6842760" cy="52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55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5A693B-F7EF-7030-913F-BFFB092B36BD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séquence Client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934581-8F07-9E9B-04CA-C3108B236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60" y="1105668"/>
            <a:ext cx="8956040" cy="54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879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038D2DD-3E48-E614-CE6A-25BCC932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40" y="169606"/>
            <a:ext cx="7772400" cy="65187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E2D10B1-C1B7-308F-FFFE-6B574B5EDEB3}"/>
              </a:ext>
            </a:extLst>
          </p:cNvPr>
          <p:cNvSpPr txBox="1"/>
          <p:nvPr/>
        </p:nvSpPr>
        <p:spPr>
          <a:xfrm>
            <a:off x="-685409" y="2731841"/>
            <a:ext cx="53441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Diagramme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de classes</a:t>
            </a:r>
          </a:p>
        </p:txBody>
      </p:sp>
    </p:spTree>
    <p:extLst>
      <p:ext uri="{BB962C8B-B14F-4D97-AF65-F5344CB8AC3E}">
        <p14:creationId xmlns:p14="http://schemas.microsoft.com/office/powerpoint/2010/main" val="203999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3B8B63FD-B47B-AF43-F2AE-5B69A641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31" y="121522"/>
            <a:ext cx="3601921" cy="6614956"/>
          </a:xfrm>
        </p:spPr>
      </p:pic>
    </p:spTree>
    <p:extLst>
      <p:ext uri="{BB962C8B-B14F-4D97-AF65-F5344CB8AC3E}">
        <p14:creationId xmlns:p14="http://schemas.microsoft.com/office/powerpoint/2010/main" val="128707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lantUML diagram">
            <a:extLst>
              <a:ext uri="{FF2B5EF4-FFF2-40B4-BE49-F238E27FC236}">
                <a16:creationId xmlns:a16="http://schemas.microsoft.com/office/drawing/2014/main" id="{9FA40111-7579-CA7D-B336-C62C5478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888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35A9C3-B95A-F9EC-84AA-CA58F625AF15}"/>
              </a:ext>
            </a:extLst>
          </p:cNvPr>
          <p:cNvSpPr txBox="1"/>
          <p:nvPr/>
        </p:nvSpPr>
        <p:spPr>
          <a:xfrm>
            <a:off x="91440" y="2045652"/>
            <a:ext cx="534416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Architecture du programme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Diagramme de package niveau 2 (L2)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4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13D2A49C-2DF4-B082-311C-2D2FF5A5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73" y="0"/>
            <a:ext cx="724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0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lantUML diagram">
            <a:extLst>
              <a:ext uri="{FF2B5EF4-FFF2-40B4-BE49-F238E27FC236}">
                <a16:creationId xmlns:a16="http://schemas.microsoft.com/office/drawing/2014/main" id="{9ED9CC6A-5692-ECCC-51AF-161D670F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41" y="10698"/>
            <a:ext cx="4626902" cy="684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BD78474-6B53-0F1A-44F6-3721F88AB0D8}"/>
              </a:ext>
            </a:extLst>
          </p:cNvPr>
          <p:cNvSpPr txBox="1"/>
          <p:nvPr/>
        </p:nvSpPr>
        <p:spPr>
          <a:xfrm>
            <a:off x="-3368204" y="299070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Base de donnée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303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684212" y="685799"/>
            <a:ext cx="9678988" cy="36734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ln w="3175" cmpd="sng">
                  <a:noFill/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Maquettage du prototype</a:t>
            </a:r>
          </a:p>
        </p:txBody>
      </p:sp>
    </p:spTree>
    <p:extLst>
      <p:ext uri="{BB962C8B-B14F-4D97-AF65-F5344CB8AC3E}">
        <p14:creationId xmlns:p14="http://schemas.microsoft.com/office/powerpoint/2010/main" val="180463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45CF2F-B625-15CC-3095-966E6BE4F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50" y="1814460"/>
            <a:ext cx="9895297" cy="4360198"/>
          </a:xfrm>
        </p:spPr>
        <p:txBody>
          <a:bodyPr>
            <a:normAutofit/>
          </a:bodyPr>
          <a:lstStyle/>
          <a:p>
            <a:r>
              <a:rPr lang="fr-FR" sz="2800">
                <a:solidFill>
                  <a:schemeClr val="tx1"/>
                </a:solidFill>
                <a:latin typeface="LMRoman12"/>
              </a:rPr>
              <a:t>Ce projet s'inscrit dans le domaine naval et plus particulièrement dans celui de la Lutte Sous la Mer (LSM).</a:t>
            </a:r>
          </a:p>
          <a:p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Le but est d’augmenter la capacité de vision des sous-marins d’attaque par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l’intermédiaire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 de drones autonomes de type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aériens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.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 </a:t>
            </a:r>
          </a:p>
          <a:p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Afin de garantir la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viabilité 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du projet avant d’investir dans des drones </a:t>
            </a:r>
            <a:r>
              <a:rPr lang="fr-FR" sz="2800">
                <a:solidFill>
                  <a:schemeClr val="tx1"/>
                </a:solidFill>
                <a:latin typeface="LMRoman12"/>
              </a:rPr>
              <a:t>réels</a:t>
            </a:r>
            <a:r>
              <a:rPr lang="fr-FR" sz="2800">
                <a:solidFill>
                  <a:schemeClr val="tx1"/>
                </a:solidFill>
                <a:effectLst/>
                <a:latin typeface="LMRoman12"/>
              </a:rPr>
              <a:t>, notre client a fait l’acquisition d’un simulateur de drones.</a:t>
            </a:r>
            <a:endParaRPr lang="fr-FR" sz="2800">
              <a:solidFill>
                <a:schemeClr val="tx1"/>
              </a:solidFill>
              <a:latin typeface="LMRoman1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C6DC76-78E8-30DB-AD1C-C3712E9993AA}"/>
              </a:ext>
            </a:extLst>
          </p:cNvPr>
          <p:cNvSpPr txBox="1"/>
          <p:nvPr/>
        </p:nvSpPr>
        <p:spPr>
          <a:xfrm>
            <a:off x="3959" y="731914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Objectif du projet</a:t>
            </a:r>
          </a:p>
        </p:txBody>
      </p:sp>
    </p:spTree>
    <p:extLst>
      <p:ext uri="{BB962C8B-B14F-4D97-AF65-F5344CB8AC3E}">
        <p14:creationId xmlns:p14="http://schemas.microsoft.com/office/powerpoint/2010/main" val="35703732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399D61-5A73-E9AE-C580-4C8CB5B9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646051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SERVEUR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EB83F-E965-E6E8-8F63-5B6C990EF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3" r="4498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32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Appareils électroniques, capture d’écran, ordinateur&#10;&#10;Description générée automatiquement">
            <a:extLst>
              <a:ext uri="{FF2B5EF4-FFF2-40B4-BE49-F238E27FC236}">
                <a16:creationId xmlns:a16="http://schemas.microsoft.com/office/drawing/2014/main" id="{6B3DF9FD-413F-DFA0-826E-7CCB5A2B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6" y="98322"/>
            <a:ext cx="6171462" cy="6858000"/>
          </a:xfrm>
          <a:prstGeom prst="rect">
            <a:avLst/>
          </a:prstGeom>
        </p:spPr>
      </p:pic>
      <p:pic>
        <p:nvPicPr>
          <p:cNvPr id="9" name="Image 8" descr="Une image contenant texte, capture d’écran, logiciel, ordinateur&#10;&#10;Description générée automatiquement">
            <a:extLst>
              <a:ext uri="{FF2B5EF4-FFF2-40B4-BE49-F238E27FC236}">
                <a16:creationId xmlns:a16="http://schemas.microsoft.com/office/drawing/2014/main" id="{AB534E0D-387A-3A0E-448D-B7FF6EBAC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27" y="98322"/>
            <a:ext cx="617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9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BF92062F-8BED-0AB0-9D86-19EFDD6E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2" y="98321"/>
            <a:ext cx="6171462" cy="6858000"/>
          </a:xfrm>
          <a:prstGeom prst="rect">
            <a:avLst/>
          </a:prstGeom>
        </p:spPr>
      </p:pic>
      <p:pic>
        <p:nvPicPr>
          <p:cNvPr id="3" name="Image 2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609A7651-FB5B-328B-1CA1-AB4AB8AD2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73" y="98321"/>
            <a:ext cx="617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27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32A81DB5-9D5D-1451-0705-E7FD9EF9A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639" y="-189270"/>
            <a:ext cx="6703928" cy="7449700"/>
          </a:xfrm>
        </p:spPr>
      </p:pic>
      <p:pic>
        <p:nvPicPr>
          <p:cNvPr id="7" name="Image 6" descr="Une image contenant texte, capture d’écran, logiciel, ordinateur&#10;&#10;Description générée automatiquement">
            <a:extLst>
              <a:ext uri="{FF2B5EF4-FFF2-40B4-BE49-F238E27FC236}">
                <a16:creationId xmlns:a16="http://schemas.microsoft.com/office/drawing/2014/main" id="{B2A45CCA-F177-F4D7-61A8-4A879CA93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0" y="-189270"/>
            <a:ext cx="6703927" cy="74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06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logiciel, ordinateur&#10;&#10;Description générée automatiquement">
            <a:extLst>
              <a:ext uri="{FF2B5EF4-FFF2-40B4-BE49-F238E27FC236}">
                <a16:creationId xmlns:a16="http://schemas.microsoft.com/office/drawing/2014/main" id="{AA4140E6-DA7D-606F-9B24-858DC6E3D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774144"/>
          </a:xfrm>
        </p:spPr>
      </p:pic>
      <p:pic>
        <p:nvPicPr>
          <p:cNvPr id="7" name="Image 6" descr="Une image contenant texte, capture d’écran, ordinateur, logiciel&#10;&#10;Description générée automatiquement">
            <a:extLst>
              <a:ext uri="{FF2B5EF4-FFF2-40B4-BE49-F238E27FC236}">
                <a16:creationId xmlns:a16="http://schemas.microsoft.com/office/drawing/2014/main" id="{C7F25356-E20B-4B6A-BCE9-0BA7285AB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88" y="-38067"/>
            <a:ext cx="6171462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FD085C-188E-8609-2B23-310258638E7C}"/>
              </a:ext>
            </a:extLst>
          </p:cNvPr>
          <p:cNvSpPr txBox="1"/>
          <p:nvPr/>
        </p:nvSpPr>
        <p:spPr>
          <a:xfrm>
            <a:off x="6626942" y="5132439"/>
            <a:ext cx="44146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9A69D9-5F1A-7FD0-7D24-A7FD1BE257C9}"/>
              </a:ext>
            </a:extLst>
          </p:cNvPr>
          <p:cNvSpPr txBox="1"/>
          <p:nvPr/>
        </p:nvSpPr>
        <p:spPr>
          <a:xfrm>
            <a:off x="6513871" y="1658279"/>
            <a:ext cx="1115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CLIENT 3 AT 00:10 - OP_DONE</a:t>
            </a:r>
          </a:p>
          <a:p>
            <a:r>
              <a:rPr lang="en-GB" sz="1400" dirty="0">
                <a:solidFill>
                  <a:schemeClr val="bg1"/>
                </a:solidFill>
              </a:rPr>
              <a:t>CLIENT 4 AT 00:05 - REPORT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817E08-530C-2E07-0720-2480C632F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899" y="1622324"/>
            <a:ext cx="3414378" cy="31005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2E9B1-4FD4-EA3C-CAF3-DF2A2801B552}"/>
              </a:ext>
            </a:extLst>
          </p:cNvPr>
          <p:cNvSpPr/>
          <p:nvPr/>
        </p:nvSpPr>
        <p:spPr>
          <a:xfrm>
            <a:off x="7771107" y="1622324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9D1D41-02ED-6B58-5581-04CBF1BEB973}"/>
              </a:ext>
            </a:extLst>
          </p:cNvPr>
          <p:cNvSpPr/>
          <p:nvPr/>
        </p:nvSpPr>
        <p:spPr>
          <a:xfrm>
            <a:off x="10626086" y="1622324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6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90417C-D970-39F6-F767-2DF5C321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CLIENT </a:t>
            </a:r>
          </a:p>
        </p:txBody>
      </p:sp>
      <p:pic>
        <p:nvPicPr>
          <p:cNvPr id="27" name="Picture 26" descr="Sunlit desk">
            <a:extLst>
              <a:ext uri="{FF2B5EF4-FFF2-40B4-BE49-F238E27FC236}">
                <a16:creationId xmlns:a16="http://schemas.microsoft.com/office/drawing/2014/main" id="{924F63B4-7CC2-89D6-B49E-CDCF2853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1" r="24455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381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ordinateur, logiciel, Icône d’ordinateur&#10;&#10;Description générée automatiquement">
            <a:extLst>
              <a:ext uri="{FF2B5EF4-FFF2-40B4-BE49-F238E27FC236}">
                <a16:creationId xmlns:a16="http://schemas.microsoft.com/office/drawing/2014/main" id="{57046904-24E3-4D89-052B-72C59BD8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91" y="268570"/>
            <a:ext cx="8405034" cy="6320860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CC6301-31E0-5191-DD46-F1D886DD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809" y="1032388"/>
            <a:ext cx="4181294" cy="379695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72BB991-E5A2-9255-E4AF-675870BF95A3}"/>
              </a:ext>
            </a:extLst>
          </p:cNvPr>
          <p:cNvSpPr txBox="1"/>
          <p:nvPr/>
        </p:nvSpPr>
        <p:spPr>
          <a:xfrm>
            <a:off x="2585883" y="5162275"/>
            <a:ext cx="7216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1A8A5B-DC3D-C1FB-6BF5-73B45AA5019F}"/>
              </a:ext>
            </a:extLst>
          </p:cNvPr>
          <p:cNvSpPr/>
          <p:nvPr/>
        </p:nvSpPr>
        <p:spPr>
          <a:xfrm>
            <a:off x="5542809" y="1032388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7A988-E80E-DE73-428F-C1DA7363A878}"/>
              </a:ext>
            </a:extLst>
          </p:cNvPr>
          <p:cNvSpPr/>
          <p:nvPr/>
        </p:nvSpPr>
        <p:spPr>
          <a:xfrm>
            <a:off x="8930022" y="1032387"/>
            <a:ext cx="794081" cy="5935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06B494-D6AA-1BC3-05DF-FFA7158879FE}"/>
              </a:ext>
            </a:extLst>
          </p:cNvPr>
          <p:cNvSpPr/>
          <p:nvPr/>
        </p:nvSpPr>
        <p:spPr>
          <a:xfrm flipV="1">
            <a:off x="6095424" y="1026804"/>
            <a:ext cx="2832431" cy="33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00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logiciel, ordinateur&#10;&#10;Description générée automatiquement">
            <a:extLst>
              <a:ext uri="{FF2B5EF4-FFF2-40B4-BE49-F238E27FC236}">
                <a16:creationId xmlns:a16="http://schemas.microsoft.com/office/drawing/2014/main" id="{90FFFD4A-4523-6EC0-B481-0FB7FE347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89" y="88490"/>
            <a:ext cx="9082482" cy="68303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5520C7-F5BE-DB17-BEB5-C3BE731C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46" y="894737"/>
            <a:ext cx="4653243" cy="41393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119D42A-8AE4-BAED-5DCE-518C48137AC5}"/>
              </a:ext>
            </a:extLst>
          </p:cNvPr>
          <p:cNvSpPr txBox="1"/>
          <p:nvPr/>
        </p:nvSpPr>
        <p:spPr>
          <a:xfrm>
            <a:off x="1868129" y="5360910"/>
            <a:ext cx="7216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DE1EB-BF81-B8CB-8F5C-DD24222E8C45}"/>
              </a:ext>
            </a:extLst>
          </p:cNvPr>
          <p:cNvSpPr/>
          <p:nvPr/>
        </p:nvSpPr>
        <p:spPr>
          <a:xfrm>
            <a:off x="4884046" y="894737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CE898-A6B5-7CFE-9CF3-19960046C286}"/>
              </a:ext>
            </a:extLst>
          </p:cNvPr>
          <p:cNvSpPr/>
          <p:nvPr/>
        </p:nvSpPr>
        <p:spPr>
          <a:xfrm>
            <a:off x="8803298" y="894737"/>
            <a:ext cx="7339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97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ordinateur, capture d’écran, logiciel&#10;&#10;Description générée automatiquement">
            <a:extLst>
              <a:ext uri="{FF2B5EF4-FFF2-40B4-BE49-F238E27FC236}">
                <a16:creationId xmlns:a16="http://schemas.microsoft.com/office/drawing/2014/main" id="{4457B801-5AC2-1D83-8C23-A7047C6AA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69" y="263340"/>
            <a:ext cx="9083461" cy="683105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D2183D5-20D9-BA03-48A6-9C198CFD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505" y="1032389"/>
            <a:ext cx="4653243" cy="41393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C14993B-CBC7-9095-32E9-B8F18F7833F4}"/>
              </a:ext>
            </a:extLst>
          </p:cNvPr>
          <p:cNvSpPr txBox="1"/>
          <p:nvPr/>
        </p:nvSpPr>
        <p:spPr>
          <a:xfrm>
            <a:off x="2212257" y="5512450"/>
            <a:ext cx="72168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AT 00:05 - MOVE - HEADING: 30° - SPEED: 10 KNOTS - UNTIL 00:10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A5978-A86B-F420-7DA4-24D25A4503D9}"/>
              </a:ext>
            </a:extLst>
          </p:cNvPr>
          <p:cNvSpPr/>
          <p:nvPr/>
        </p:nvSpPr>
        <p:spPr>
          <a:xfrm>
            <a:off x="5267504" y="1032389"/>
            <a:ext cx="553191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EE60B-52F1-D389-8945-03BA5BB5FF71}"/>
              </a:ext>
            </a:extLst>
          </p:cNvPr>
          <p:cNvSpPr/>
          <p:nvPr/>
        </p:nvSpPr>
        <p:spPr>
          <a:xfrm>
            <a:off x="9152538" y="1032389"/>
            <a:ext cx="768210" cy="5899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631A4B-0266-F7B4-9A25-265C79699C1F}"/>
              </a:ext>
            </a:extLst>
          </p:cNvPr>
          <p:cNvSpPr/>
          <p:nvPr/>
        </p:nvSpPr>
        <p:spPr>
          <a:xfrm>
            <a:off x="2743200" y="2507226"/>
            <a:ext cx="1848465" cy="12781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7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Programmation : quelques extraits de code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C511817-5847-F3A7-9829-38660672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554" y="1403115"/>
            <a:ext cx="3146155" cy="6499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server.py</a:t>
            </a:r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917F345-DBD8-D28F-95F6-AD93EFEDF6E4}"/>
              </a:ext>
            </a:extLst>
          </p:cNvPr>
          <p:cNvSpPr txBox="1">
            <a:spLocks/>
          </p:cNvSpPr>
          <p:nvPr/>
        </p:nvSpPr>
        <p:spPr>
          <a:xfrm>
            <a:off x="7096025" y="1401301"/>
            <a:ext cx="3146155" cy="649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client.py</a:t>
            </a:r>
            <a:endParaRPr lang="fr-FR" sz="2800">
              <a:solidFill>
                <a:schemeClr val="tx1"/>
              </a:solidFill>
            </a:endParaRPr>
          </a:p>
        </p:txBody>
      </p:sp>
      <p:pic>
        <p:nvPicPr>
          <p:cNvPr id="11" name="Image 10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D63ABBF-9C92-4A9A-CEDE-3D49E080E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38" b="1624"/>
          <a:stretch/>
        </p:blipFill>
        <p:spPr>
          <a:xfrm>
            <a:off x="281441" y="2133826"/>
            <a:ext cx="5395748" cy="4268483"/>
          </a:xfrm>
          <a:prstGeom prst="rect">
            <a:avLst/>
          </a:prstGeom>
        </p:spPr>
      </p:pic>
      <p:pic>
        <p:nvPicPr>
          <p:cNvPr id="12" name="Image 1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65A565A-08E6-9A46-6312-14B696251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" r="18623" b="247"/>
          <a:stretch/>
        </p:blipFill>
        <p:spPr>
          <a:xfrm>
            <a:off x="6089423" y="2133826"/>
            <a:ext cx="5545967" cy="42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03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23DDDB1-A497-FCDB-468B-148A99C4510B}"/>
              </a:ext>
            </a:extLst>
          </p:cNvPr>
          <p:cNvSpPr txBox="1"/>
          <p:nvPr/>
        </p:nvSpPr>
        <p:spPr>
          <a:xfrm>
            <a:off x="7918" y="21183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Idée générale : étendre la vision du sous-marin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72ACD7-42BB-9EE3-667C-85E3E1DF5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8626" y="67861"/>
            <a:ext cx="5362832" cy="75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086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0" y="31632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Programmation : quelques extraits de code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C511817-5847-F3A7-9829-38660672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554" y="1248901"/>
            <a:ext cx="3146155" cy="6499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sitac.py</a:t>
            </a:r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917F345-DBD8-D28F-95F6-AD93EFEDF6E4}"/>
              </a:ext>
            </a:extLst>
          </p:cNvPr>
          <p:cNvSpPr txBox="1">
            <a:spLocks/>
          </p:cNvSpPr>
          <p:nvPr/>
        </p:nvSpPr>
        <p:spPr>
          <a:xfrm>
            <a:off x="7096025" y="1247087"/>
            <a:ext cx="3146155" cy="649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fr-FR" sz="2800" i="1">
                <a:solidFill>
                  <a:schemeClr val="tx1"/>
                </a:solidFill>
                <a:latin typeface="LMRoman12"/>
              </a:rPr>
              <a:t>situation.py</a:t>
            </a:r>
            <a:endParaRPr lang="fr-FR" sz="280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5768FB5-CF21-6B8E-EFE4-51CEE5EB3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9" r="26827" b="-212"/>
          <a:stretch/>
        </p:blipFill>
        <p:spPr>
          <a:xfrm>
            <a:off x="792162" y="2058760"/>
            <a:ext cx="4502790" cy="4560902"/>
          </a:xfrm>
          <a:prstGeom prst="rect">
            <a:avLst/>
          </a:prstGeom>
        </p:spPr>
      </p:pic>
      <p:pic>
        <p:nvPicPr>
          <p:cNvPr id="4" name="Image 3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43C4DF55-477D-ACC2-DA9A-3901349C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1" y="2049690"/>
            <a:ext cx="6079671" cy="28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030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179F84-5332-F8B6-17DF-E182E68A7A14}"/>
              </a:ext>
            </a:extLst>
          </p:cNvPr>
          <p:cNvSpPr txBox="1"/>
          <p:nvPr/>
        </p:nvSpPr>
        <p:spPr>
          <a:xfrm>
            <a:off x="684212" y="685799"/>
            <a:ext cx="9678988" cy="36734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ln w="3175" cmpd="sng">
                  <a:noFill/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3848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3AE40A-95E7-576B-3BA9-87A8B8E71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554" y="1312537"/>
            <a:ext cx="10357414" cy="3778045"/>
          </a:xfrm>
        </p:spPr>
        <p:txBody>
          <a:bodyPr/>
          <a:lstStyle/>
          <a:p>
            <a:r>
              <a:rPr lang="en-GB" err="1">
                <a:solidFill>
                  <a:schemeClr val="accent6"/>
                </a:solidFill>
              </a:rPr>
              <a:t>Comprendre</a:t>
            </a:r>
            <a:r>
              <a:rPr lang="en-GB">
                <a:solidFill>
                  <a:schemeClr val="accent6"/>
                </a:solidFill>
              </a:rPr>
              <a:t> </a:t>
            </a:r>
            <a:r>
              <a:rPr lang="en-GB" err="1">
                <a:solidFill>
                  <a:schemeClr val="accent6"/>
                </a:solidFill>
              </a:rPr>
              <a:t>clairement</a:t>
            </a:r>
            <a:r>
              <a:rPr lang="en-GB">
                <a:solidFill>
                  <a:schemeClr val="accent6"/>
                </a:solidFill>
              </a:rPr>
              <a:t> les </a:t>
            </a:r>
            <a:r>
              <a:rPr lang="en-GB" err="1">
                <a:solidFill>
                  <a:schemeClr val="accent6"/>
                </a:solidFill>
              </a:rPr>
              <a:t>attentes</a:t>
            </a:r>
            <a:r>
              <a:rPr lang="en-GB">
                <a:solidFill>
                  <a:schemeClr val="accent6"/>
                </a:solidFill>
              </a:rPr>
              <a:t> du client </a:t>
            </a:r>
            <a:r>
              <a:rPr lang="en-GB" err="1">
                <a:solidFill>
                  <a:schemeClr val="accent6"/>
                </a:solidFill>
              </a:rPr>
              <a:t>entrainant</a:t>
            </a:r>
            <a:r>
              <a:rPr lang="en-GB">
                <a:solidFill>
                  <a:schemeClr val="accent6"/>
                </a:solidFill>
              </a:rPr>
              <a:t> des retards dans la </a:t>
            </a:r>
            <a:r>
              <a:rPr lang="en-GB" err="1">
                <a:solidFill>
                  <a:schemeClr val="accent6"/>
                </a:solidFill>
              </a:rPr>
              <a:t>modélisation</a:t>
            </a:r>
            <a:r>
              <a:rPr lang="en-GB">
                <a:solidFill>
                  <a:schemeClr val="accent6"/>
                </a:solidFill>
              </a:rPr>
              <a:t>.</a:t>
            </a:r>
          </a:p>
          <a:p>
            <a:r>
              <a:rPr lang="en-GB" err="1">
                <a:solidFill>
                  <a:schemeClr val="accent6"/>
                </a:solidFill>
              </a:rPr>
              <a:t>Développer</a:t>
            </a:r>
            <a:r>
              <a:rPr lang="en-GB">
                <a:solidFill>
                  <a:schemeClr val="accent6"/>
                </a:solidFill>
              </a:rPr>
              <a:t> les </a:t>
            </a:r>
            <a:r>
              <a:rPr lang="en-GB" err="1">
                <a:solidFill>
                  <a:schemeClr val="accent6"/>
                </a:solidFill>
              </a:rPr>
              <a:t>fonctionnalités</a:t>
            </a:r>
            <a:r>
              <a:rPr lang="en-GB">
                <a:solidFill>
                  <a:schemeClr val="accent6"/>
                </a:solidFill>
              </a:rPr>
              <a:t> au fur et </a:t>
            </a:r>
            <a:r>
              <a:rPr lang="en-GB" err="1">
                <a:solidFill>
                  <a:schemeClr val="accent6"/>
                </a:solidFill>
              </a:rPr>
              <a:t>à</a:t>
            </a:r>
            <a:r>
              <a:rPr lang="en-GB">
                <a:solidFill>
                  <a:schemeClr val="accent6"/>
                </a:solidFill>
              </a:rPr>
              <a:t> </a:t>
            </a:r>
            <a:r>
              <a:rPr lang="en-GB" err="1">
                <a:solidFill>
                  <a:schemeClr val="accent6"/>
                </a:solidFill>
              </a:rPr>
              <a:t>mesure</a:t>
            </a:r>
            <a:r>
              <a:rPr lang="en-GB">
                <a:solidFill>
                  <a:schemeClr val="accent6"/>
                </a:solidFill>
              </a:rPr>
              <a:t>.</a:t>
            </a:r>
          </a:p>
          <a:p>
            <a:r>
              <a:rPr lang="en-GB">
                <a:solidFill>
                  <a:schemeClr val="accent6"/>
                </a:solidFill>
              </a:rPr>
              <a:t>Synchronisation de </a:t>
            </a:r>
            <a:r>
              <a:rPr lang="en-GB" err="1">
                <a:solidFill>
                  <a:schemeClr val="accent6"/>
                </a:solidFill>
              </a:rPr>
              <a:t>l’équipe</a:t>
            </a:r>
            <a:r>
              <a:rPr lang="en-GB">
                <a:solidFill>
                  <a:schemeClr val="accent6"/>
                </a:solidFill>
              </a:rPr>
              <a:t>.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17A77B-6474-0118-E888-B14CDEB7928A}"/>
              </a:ext>
            </a:extLst>
          </p:cNvPr>
          <p:cNvSpPr txBox="1"/>
          <p:nvPr/>
        </p:nvSpPr>
        <p:spPr>
          <a:xfrm>
            <a:off x="-3814916" y="101511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accent6"/>
                </a:solidFill>
              </a:rPr>
              <a:t>Les difficultés: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630061-7F68-1F16-70C5-C448F6C570E7}"/>
              </a:ext>
            </a:extLst>
          </p:cNvPr>
          <p:cNvSpPr txBox="1"/>
          <p:nvPr/>
        </p:nvSpPr>
        <p:spPr>
          <a:xfrm>
            <a:off x="-3431458" y="365644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accent4">
                    <a:lumMod val="60000"/>
                    <a:lumOff val="40000"/>
                  </a:schemeClr>
                </a:solidFill>
              </a:rPr>
              <a:t>Les points positifs: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227985-4836-CFF3-D09F-ACFB736F90BC}"/>
              </a:ext>
            </a:extLst>
          </p:cNvPr>
          <p:cNvSpPr txBox="1">
            <a:spLocks/>
          </p:cNvSpPr>
          <p:nvPr/>
        </p:nvSpPr>
        <p:spPr>
          <a:xfrm>
            <a:off x="684212" y="3656440"/>
            <a:ext cx="10357414" cy="3778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Utilisation de la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méthode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AGILE</a:t>
            </a:r>
          </a:p>
          <a:p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Réalisation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de maquette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à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travers le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prototypage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Respect des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attentes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fonctionnelles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69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5CAB1C-15C4-6ABE-D1DC-A5AFACDB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MERCI </a:t>
            </a:r>
          </a:p>
        </p:txBody>
      </p:sp>
      <p:pic>
        <p:nvPicPr>
          <p:cNvPr id="62" name="Graphic 6" descr="Smiling Face with No Fill">
            <a:extLst>
              <a:ext uri="{FF2B5EF4-FFF2-40B4-BE49-F238E27FC236}">
                <a16:creationId xmlns:a16="http://schemas.microsoft.com/office/drawing/2014/main" id="{91E5800D-C72A-E878-79C5-5BF2EED0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63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553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1389D6-4A7B-4EC8-19D8-56E25E6D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81" y="1157780"/>
            <a:ext cx="7039895" cy="501196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204991D-168D-4EB3-4691-C9B4D77E7CA0}"/>
              </a:ext>
            </a:extLst>
          </p:cNvPr>
          <p:cNvSpPr txBox="1"/>
          <p:nvPr/>
        </p:nvSpPr>
        <p:spPr>
          <a:xfrm>
            <a:off x="7918" y="30461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Modélisation du problème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A65634A-0CAA-ED38-BA0F-2C22CC11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4" y="1248901"/>
            <a:ext cx="9895297" cy="43601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  <a:latin typeface="LMRoman12"/>
              </a:rPr>
              <a:t>Chaque client représente </a:t>
            </a:r>
            <a:br>
              <a:rPr lang="fr-FR">
                <a:solidFill>
                  <a:schemeClr val="tx1"/>
                </a:solidFill>
                <a:latin typeface="LMRoman12"/>
              </a:rPr>
            </a:br>
            <a:r>
              <a:rPr lang="fr-FR">
                <a:solidFill>
                  <a:schemeClr val="tx1"/>
                </a:solidFill>
                <a:latin typeface="LMRoman12"/>
              </a:rPr>
              <a:t>un sous-marin et ses drones</a:t>
            </a:r>
            <a:br>
              <a:rPr lang="fr-FR">
                <a:solidFill>
                  <a:schemeClr val="tx1"/>
                </a:solidFill>
                <a:latin typeface="LMRoman12"/>
              </a:rPr>
            </a:br>
            <a:r>
              <a:rPr lang="fr-FR">
                <a:solidFill>
                  <a:schemeClr val="tx1"/>
                </a:solidFill>
                <a:latin typeface="LMRoman12"/>
              </a:rPr>
              <a:t>dans son environnement.</a:t>
            </a:r>
          </a:p>
          <a:p>
            <a:r>
              <a:rPr lang="fr-FR">
                <a:solidFill>
                  <a:schemeClr val="tx1"/>
                </a:solidFill>
                <a:latin typeface="LMRoman12"/>
              </a:rPr>
              <a:t>Le serveur a connaissance de toutes </a:t>
            </a:r>
            <a:br>
              <a:rPr lang="fr-FR">
                <a:solidFill>
                  <a:schemeClr val="tx1"/>
                </a:solidFill>
                <a:latin typeface="LMRoman12"/>
              </a:rPr>
            </a:br>
            <a:r>
              <a:rPr lang="fr-FR">
                <a:solidFill>
                  <a:schemeClr val="tx1"/>
                </a:solidFill>
                <a:latin typeface="LMRoman12"/>
              </a:rPr>
              <a:t>ces simulations.</a:t>
            </a:r>
          </a:p>
        </p:txBody>
      </p:sp>
    </p:spTree>
    <p:extLst>
      <p:ext uri="{BB962C8B-B14F-4D97-AF65-F5344CB8AC3E}">
        <p14:creationId xmlns:p14="http://schemas.microsoft.com/office/powerpoint/2010/main" val="20777520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204991D-168D-4EB3-4691-C9B4D77E7CA0}"/>
              </a:ext>
            </a:extLst>
          </p:cNvPr>
          <p:cNvSpPr txBox="1"/>
          <p:nvPr/>
        </p:nvSpPr>
        <p:spPr>
          <a:xfrm>
            <a:off x="87550" y="137461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Exigences fonctionnelles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2299D8-6333-C09D-84E1-AD703047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92" y="2703871"/>
            <a:ext cx="5626542" cy="3930270"/>
          </a:xfrm>
          <a:prstGeom prst="rect">
            <a:avLst/>
          </a:prstGeom>
        </p:spPr>
      </p:pic>
      <p:pic>
        <p:nvPicPr>
          <p:cNvPr id="11" name="Image 10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19B0113C-DE39-BDD5-4D2D-EA3AAEBB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71" y="783771"/>
            <a:ext cx="5624286" cy="15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328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diagramme, ligne, carte&#10;&#10;Description générée automatiquement">
            <a:extLst>
              <a:ext uri="{FF2B5EF4-FFF2-40B4-BE49-F238E27FC236}">
                <a16:creationId xmlns:a16="http://schemas.microsoft.com/office/drawing/2014/main" id="{2587156D-503E-30D6-D51D-1CECD28F2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629" y="1197078"/>
            <a:ext cx="9089003" cy="520488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6DA780-FCDB-B8E4-6B11-413DABBB4A42}"/>
              </a:ext>
            </a:extLst>
          </p:cNvPr>
          <p:cNvSpPr txBox="1"/>
          <p:nvPr/>
        </p:nvSpPr>
        <p:spPr>
          <a:xfrm>
            <a:off x="7918" y="327387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Présentation des membres et des rôles​</a:t>
            </a:r>
          </a:p>
        </p:txBody>
      </p:sp>
    </p:spTree>
    <p:extLst>
      <p:ext uri="{BB962C8B-B14F-4D97-AF65-F5344CB8AC3E}">
        <p14:creationId xmlns:p14="http://schemas.microsoft.com/office/powerpoint/2010/main" val="272085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diagramme, ligne, blanc&#10;&#10;Description générée automatiquement">
            <a:extLst>
              <a:ext uri="{FF2B5EF4-FFF2-40B4-BE49-F238E27FC236}">
                <a16:creationId xmlns:a16="http://schemas.microsoft.com/office/drawing/2014/main" id="{5BA9AC91-4A17-2DB9-ACC4-130588487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540" y="1247309"/>
            <a:ext cx="10399711" cy="5376887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DCD8244-9168-22AB-BEBE-83FEF85C8D92}"/>
              </a:ext>
            </a:extLst>
          </p:cNvPr>
          <p:cNvSpPr txBox="1"/>
          <p:nvPr/>
        </p:nvSpPr>
        <p:spPr>
          <a:xfrm>
            <a:off x="0" y="46980"/>
            <a:ext cx="121840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Axe fonctionnel : </a:t>
            </a:r>
          </a:p>
          <a:p>
            <a:pPr algn="ctr"/>
            <a:r>
              <a:rPr lang="fr-FR" sz="3600">
                <a:solidFill>
                  <a:schemeClr val="bg1"/>
                </a:solidFill>
              </a:rPr>
              <a:t>Diagramme des cas d'usage </a:t>
            </a:r>
            <a:r>
              <a:rPr lang="fr-FR" sz="3600" err="1">
                <a:solidFill>
                  <a:schemeClr val="bg1"/>
                </a:solidFill>
              </a:rPr>
              <a:t>SI_Serveur</a:t>
            </a:r>
            <a:endParaRPr lang="fr-FR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001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BDCD8244-9168-22AB-BEBE-83FEF85C8D92}"/>
              </a:ext>
            </a:extLst>
          </p:cNvPr>
          <p:cNvSpPr txBox="1"/>
          <p:nvPr/>
        </p:nvSpPr>
        <p:spPr>
          <a:xfrm>
            <a:off x="7918" y="101118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Diagramme CU: </a:t>
            </a:r>
            <a:r>
              <a:rPr lang="fr-FR" sz="3600" err="1">
                <a:solidFill>
                  <a:schemeClr val="bg1"/>
                </a:solidFill>
              </a:rPr>
              <a:t>SI_Client</a:t>
            </a:r>
            <a:endParaRPr lang="fr-FR" sz="3600">
              <a:solidFill>
                <a:schemeClr val="bg1"/>
              </a:solidFill>
            </a:endParaRPr>
          </a:p>
        </p:txBody>
      </p:sp>
      <p:pic>
        <p:nvPicPr>
          <p:cNvPr id="5" name="Espace réservé du contenu 4" descr="Une image contenant texte, dessin, diagramme, croquis&#10;&#10;Description générée automatiquement">
            <a:extLst>
              <a:ext uri="{FF2B5EF4-FFF2-40B4-BE49-F238E27FC236}">
                <a16:creationId xmlns:a16="http://schemas.microsoft.com/office/drawing/2014/main" id="{E4D885ED-4484-74D1-E317-D9C9DEA2E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" t="2101" r="2589" b="3781"/>
          <a:stretch/>
        </p:blipFill>
        <p:spPr>
          <a:xfrm>
            <a:off x="2525739" y="833554"/>
            <a:ext cx="7739137" cy="5781244"/>
          </a:xfr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81F1A99-08FE-A9C0-1373-EC17A122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76" y="747449"/>
            <a:ext cx="7772400" cy="61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638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02087183-D462-7EB7-CC7E-B86E485CB179}"/>
              </a:ext>
            </a:extLst>
          </p:cNvPr>
          <p:cNvSpPr txBox="1"/>
          <p:nvPr/>
        </p:nvSpPr>
        <p:spPr>
          <a:xfrm>
            <a:off x="0" y="243292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Planification : Diagramme de Gantt</a:t>
            </a:r>
            <a:endParaRPr lang="fr-FR"/>
          </a:p>
        </p:txBody>
      </p:sp>
      <p:pic>
        <p:nvPicPr>
          <p:cNvPr id="3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10556189-B33C-923F-8B75-5DF05F590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" t="7389" r="84035" b="2064"/>
          <a:stretch/>
        </p:blipFill>
        <p:spPr>
          <a:xfrm>
            <a:off x="0" y="1266478"/>
            <a:ext cx="2404737" cy="3080994"/>
          </a:xfrm>
          <a:prstGeom prst="rect">
            <a:avLst/>
          </a:prstGeom>
        </p:spPr>
      </p:pic>
      <p:pic>
        <p:nvPicPr>
          <p:cNvPr id="4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A3AD02C6-3EA9-E72B-878D-E565D7D1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14289" r="84202" b="46340"/>
          <a:stretch/>
        </p:blipFill>
        <p:spPr>
          <a:xfrm>
            <a:off x="2401581" y="4508184"/>
            <a:ext cx="3615761" cy="2016716"/>
          </a:xfrm>
          <a:prstGeom prst="rect">
            <a:avLst/>
          </a:prstGeom>
        </p:spPr>
      </p:pic>
      <p:pic>
        <p:nvPicPr>
          <p:cNvPr id="5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BDFD1966-86CD-9553-90D9-10301CD81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" t="55525" r="83980"/>
          <a:stretch/>
        </p:blipFill>
        <p:spPr>
          <a:xfrm>
            <a:off x="6017342" y="4508184"/>
            <a:ext cx="3205316" cy="2019554"/>
          </a:xfrm>
          <a:prstGeom prst="rect">
            <a:avLst/>
          </a:prstGeom>
        </p:spPr>
      </p:pic>
      <p:pic>
        <p:nvPicPr>
          <p:cNvPr id="7" name="Espace réservé du contenu 6" descr="Une image contenant texte, capture d’écran, Logiciel de graphisme, Logiciel multimédia&#10;&#10;Description générée automatiquement">
            <a:extLst>
              <a:ext uri="{FF2B5EF4-FFF2-40B4-BE49-F238E27FC236}">
                <a16:creationId xmlns:a16="http://schemas.microsoft.com/office/drawing/2014/main" id="{77E256BF-E51A-8DD9-73D4-331FD571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24" t="-93" r="1732" b="-299"/>
          <a:stretch/>
        </p:blipFill>
        <p:spPr>
          <a:xfrm>
            <a:off x="259290" y="1036352"/>
            <a:ext cx="11932710" cy="3317166"/>
          </a:xfrm>
        </p:spPr>
      </p:pic>
    </p:spTree>
    <p:extLst>
      <p:ext uri="{BB962C8B-B14F-4D97-AF65-F5344CB8AC3E}">
        <p14:creationId xmlns:p14="http://schemas.microsoft.com/office/powerpoint/2010/main" val="32466061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1095</TotalTime>
  <Words>352</Words>
  <Application>Microsoft Macintosh PowerPoint</Application>
  <PresentationFormat>Grand écran</PresentationFormat>
  <Paragraphs>54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Aptos</vt:lpstr>
      <vt:lpstr>Arial</vt:lpstr>
      <vt:lpstr>Century Gothic</vt:lpstr>
      <vt:lpstr>LMRoman12</vt:lpstr>
      <vt:lpstr>Wingdings 3</vt:lpstr>
      <vt:lpstr>Slice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SERVEUR</vt:lpstr>
      <vt:lpstr>Présentation PowerPoint</vt:lpstr>
      <vt:lpstr>Présentation PowerPoint</vt:lpstr>
      <vt:lpstr>Présentation PowerPoint</vt:lpstr>
      <vt:lpstr>Présentation PowerPoint</vt:lpstr>
      <vt:lpstr>CLIENT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Matteo Bonavita</dc:creator>
  <cp:lastModifiedBy>Ivan CROS</cp:lastModifiedBy>
  <cp:revision>1</cp:revision>
  <dcterms:created xsi:type="dcterms:W3CDTF">2024-05-12T11:23:27Z</dcterms:created>
  <dcterms:modified xsi:type="dcterms:W3CDTF">2024-05-14T18:30:34Z</dcterms:modified>
</cp:coreProperties>
</file>